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7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3091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6287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18501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858160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47320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50345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96090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20854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8661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4619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6640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8645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783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5909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3759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7623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8364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4688F61-D0AF-400B-B1B2-677DFCDD5636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FE8348D-FB05-4EE2-B90F-572A2B78BE0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533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rsistent_vegetative_state" TargetMode="External"/><Relationship Id="rId2" Type="http://schemas.openxmlformats.org/officeDocument/2006/relationships/hyperlink" Target="https://en.wikipedia.org/wiki/Brain_activi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cked-in_syndrome" TargetMode="External"/><Relationship Id="rId2" Type="http://schemas.openxmlformats.org/officeDocument/2006/relationships/hyperlink" Target="https://en.wikipedia.org/wiki/Com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Differential_diagnosi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F5B474-4887-0DEC-3743-E195BB99E9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Sociology of brain death</a:t>
            </a:r>
            <a:endParaRPr lang="en-IN" dirty="0"/>
          </a:p>
        </p:txBody>
      </p:sp>
      <p:sp>
        <p:nvSpPr>
          <p:cNvPr id="4" name="Subtitle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50BD73B7-7940-462C-A141-E85302C7A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091" y="4510669"/>
            <a:ext cx="8689976" cy="1371599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600" cap="none" dirty="0" smtClean="0">
                <a:solidFill>
                  <a:srgbClr val="002060"/>
                </a:solidFill>
                <a:cs typeface="Times New Roman" pitchFamily="18" charset="0"/>
              </a:rPr>
              <a:t>Dr. </a:t>
            </a:r>
            <a:r>
              <a:rPr lang="en-US" sz="1600" cap="none" dirty="0" err="1" smtClean="0">
                <a:solidFill>
                  <a:srgbClr val="002060"/>
                </a:solidFill>
                <a:cs typeface="Times New Roman" pitchFamily="18" charset="0"/>
              </a:rPr>
              <a:t>Ayushi</a:t>
            </a:r>
            <a:r>
              <a:rPr lang="en-US" sz="1600" cap="none" dirty="0" smtClean="0">
                <a:solidFill>
                  <a:srgbClr val="002060"/>
                </a:solidFill>
                <a:cs typeface="Times New Roman" pitchFamily="18" charset="0"/>
              </a:rPr>
              <a:t> Jain</a:t>
            </a:r>
          </a:p>
          <a:p>
            <a:pPr algn="ctr">
              <a:lnSpc>
                <a:spcPct val="100000"/>
              </a:lnSpc>
            </a:pPr>
            <a:r>
              <a:rPr lang="en-US" sz="1600" cap="none" dirty="0" smtClean="0">
                <a:solidFill>
                  <a:srgbClr val="002060"/>
                </a:solidFill>
                <a:cs typeface="Times New Roman" pitchFamily="18" charset="0"/>
              </a:rPr>
              <a:t>Dept Of Community Physiotherapy</a:t>
            </a:r>
          </a:p>
          <a:p>
            <a:pPr algn="ctr">
              <a:lnSpc>
                <a:spcPct val="100000"/>
              </a:lnSpc>
            </a:pPr>
            <a:r>
              <a:rPr lang="en-IN" sz="1600" cap="none" dirty="0" smtClean="0">
                <a:solidFill>
                  <a:srgbClr val="002060"/>
                </a:solidFill>
                <a:cs typeface="Times New Roman" pitchFamily="18" charset="0"/>
              </a:rPr>
              <a:t>MGM Institute Of Physiotherapy</a:t>
            </a:r>
          </a:p>
          <a:p>
            <a:pPr algn="ctr">
              <a:lnSpc>
                <a:spcPct val="100000"/>
              </a:lnSpc>
            </a:pPr>
            <a:r>
              <a:rPr lang="en-IN" sz="1600" cap="none" dirty="0" smtClean="0">
                <a:solidFill>
                  <a:srgbClr val="002060"/>
                </a:solidFill>
                <a:cs typeface="Times New Roman" pitchFamily="18" charset="0"/>
              </a:rPr>
              <a:t>Chh. Sambhajinagar</a:t>
            </a:r>
            <a:endParaRPr lang="en-US" sz="1600" cap="none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666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10B9DF-9B5F-1D32-97C9-5905C84C9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 death in clinical terms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577574-AA75-DA54-D9DF-E367470D16F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0" i="0" cap="non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Brain death (also known as brain stem death) is </a:t>
            </a:r>
            <a:r>
              <a:rPr lang="en-US" b="1" i="0" cap="non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when a person on an artificial life support machine no longer has any brain functions</a:t>
            </a:r>
            <a:r>
              <a:rPr lang="en-US" b="0" i="0" cap="non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This means they will not regain consciousness or be able to breathe without support. A person who is brain dead is legally confirmed as dead.</a:t>
            </a:r>
          </a:p>
          <a:p>
            <a:r>
              <a:rPr lang="en-US" b="1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Brain death</a:t>
            </a:r>
            <a:r>
              <a:rPr lang="en-US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is the permanent, irreversible, and complete loss of </a:t>
            </a:r>
            <a:r>
              <a:rPr lang="en-US" b="0" i="0" u="none" strike="noStrike" cap="non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Brain activity"/>
              </a:rPr>
              <a:t>brain function</a:t>
            </a:r>
            <a:r>
              <a:rPr lang="en-US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which may include cessation of involuntary activity necessary to sustain life. it differs from </a:t>
            </a:r>
            <a:r>
              <a:rPr lang="en-US" b="0" i="0" u="none" strike="noStrike" cap="non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Persistent vegetative state"/>
              </a:rPr>
              <a:t>persistent vegetative state</a:t>
            </a:r>
            <a:r>
              <a:rPr lang="en-US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in which the person is alive and some autonomic functions remain.</a:t>
            </a:r>
            <a:endParaRPr lang="en-IN" cap="none" dirty="0"/>
          </a:p>
        </p:txBody>
      </p:sp>
    </p:spTree>
    <p:extLst>
      <p:ext uri="{BB962C8B-B14F-4D97-AF65-F5344CB8AC3E}">
        <p14:creationId xmlns="" xmlns:p14="http://schemas.microsoft.com/office/powerpoint/2010/main" val="34381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F6C053-0E6D-97B2-8F47-E9AC737B6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8BB992-2F64-4D27-3B29-D93F4C6FCD3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It is also distinct from </a:t>
            </a:r>
            <a:r>
              <a:rPr lang="en-US" b="0" i="0" u="none" strike="noStrike" cap="non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Coma"/>
              </a:rPr>
              <a:t>comas</a:t>
            </a:r>
            <a:r>
              <a:rPr lang="en-US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as long as some brain and bodily activity and function remain, and it is also not the same as the condition </a:t>
            </a:r>
            <a:r>
              <a:rPr lang="en-US" b="0" i="0" u="none" strike="noStrike" cap="non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Locked-in syndrome"/>
              </a:rPr>
              <a:t>locked-in syndrome</a:t>
            </a:r>
            <a:r>
              <a:rPr lang="en-US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A </a:t>
            </a:r>
            <a:r>
              <a:rPr lang="en-US" b="0" i="0" u="none" strike="noStrike" cap="non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Differential diagnosis"/>
              </a:rPr>
              <a:t>differential diagnosis</a:t>
            </a:r>
            <a:r>
              <a:rPr lang="en-US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can medically distinguish these differing conditions.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4807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802B53-1F63-4F15-10A9-CB55E55EF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300C89-D741-1F03-9370-AF92E79284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Discussion ?</a:t>
            </a:r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7975535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95</TotalTime>
  <Words>37</Words>
  <Application>Microsoft Office PowerPoint</Application>
  <PresentationFormat>Custom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Droplet</vt:lpstr>
      <vt:lpstr>Sociology of brain death</vt:lpstr>
      <vt:lpstr>Brain death in clinical terms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Sociology of brain death</dc:title>
  <dc:creator>yash jain</dc:creator>
  <cp:lastModifiedBy>HP</cp:lastModifiedBy>
  <cp:revision>8</cp:revision>
  <dcterms:created xsi:type="dcterms:W3CDTF">2022-11-02T04:04:27Z</dcterms:created>
  <dcterms:modified xsi:type="dcterms:W3CDTF">2024-06-19T04:37:36Z</dcterms:modified>
</cp:coreProperties>
</file>